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2" r:id="rId19"/>
    <p:sldId id="274" r:id="rId20"/>
    <p:sldId id="275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A34B-43FC-4C9D-B94C-233484F34DD9}" type="datetimeFigureOut">
              <a:rPr lang="es-AR" smtClean="0"/>
              <a:pPr/>
              <a:t>15/07/2019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2C0B2-511A-4DA2-B40E-E127B98CC692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9c0db578262247ae9e00adb9b7fdf81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714612" y="214290"/>
            <a:ext cx="5674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i="1" dirty="0" smtClean="0">
                <a:solidFill>
                  <a:schemeClr val="bg1"/>
                </a:solidFill>
                <a:latin typeface="Book Antiqua" pitchFamily="18" charset="0"/>
              </a:rPr>
              <a:t>9 de Julio</a:t>
            </a:r>
          </a:p>
          <a:p>
            <a:pPr algn="ctr"/>
            <a:r>
              <a:rPr lang="es-AR" sz="4000" b="1" i="1" dirty="0" smtClean="0">
                <a:solidFill>
                  <a:schemeClr val="bg1"/>
                </a:solidFill>
                <a:latin typeface="Book Antiqua" pitchFamily="18" charset="0"/>
              </a:rPr>
              <a:t>Día de la Independencia</a:t>
            </a:r>
          </a:p>
          <a:p>
            <a:pPr algn="ctr"/>
            <a:r>
              <a:rPr lang="es-AR" sz="4000" b="1" i="1" dirty="0" smtClean="0">
                <a:solidFill>
                  <a:schemeClr val="bg1"/>
                </a:solidFill>
                <a:latin typeface="Book Antiqua" pitchFamily="18" charset="0"/>
              </a:rPr>
              <a:t>Argentina</a:t>
            </a:r>
            <a:endParaRPr lang="es-AR" sz="40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8988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000" b="1" i="1" dirty="0" smtClean="0">
                <a:latin typeface="Book Antiqua" pitchFamily="18" charset="0"/>
              </a:rPr>
              <a:t>En 1811 ya con un ejército formado se empieza a combatir</a:t>
            </a:r>
          </a:p>
          <a:p>
            <a:pPr algn="ctr"/>
            <a:r>
              <a:rPr lang="es-AR" sz="2000" b="1" i="1" dirty="0" smtClean="0">
                <a:latin typeface="Book Antiqua" pitchFamily="18" charset="0"/>
              </a:rPr>
              <a:t> en el norte de la actual Argentina, Bolivia y Perú. Se combate contra</a:t>
            </a:r>
          </a:p>
          <a:p>
            <a:pPr algn="ctr"/>
            <a:r>
              <a:rPr lang="es-AR" sz="2000" b="1" i="1" dirty="0" smtClean="0">
                <a:latin typeface="Book Antiqua" pitchFamily="18" charset="0"/>
              </a:rPr>
              <a:t> los realistas, o sea contra quienes defendían al Rey de España, los españoles </a:t>
            </a:r>
            <a:endParaRPr lang="es-AR" sz="2000" b="1" i="1" dirty="0">
              <a:latin typeface="Book Antiqua" pitchFamily="18" charset="0"/>
            </a:endParaRPr>
          </a:p>
        </p:txBody>
      </p:sp>
      <p:pic>
        <p:nvPicPr>
          <p:cNvPr id="3" name="2 Imagen" descr="250px-Ejército_del_Norte_-_3ra_Campaña_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3643338" cy="485292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357686" y="1571612"/>
            <a:ext cx="47035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i="1" dirty="0" smtClean="0">
                <a:latin typeface="Book Antiqua" pitchFamily="18" charset="0"/>
              </a:rPr>
              <a:t>En el Perú, España tenía un gran </a:t>
            </a:r>
          </a:p>
          <a:p>
            <a:r>
              <a:rPr lang="es-AR" sz="2400" b="1" i="1" dirty="0" smtClean="0">
                <a:latin typeface="Book Antiqua" pitchFamily="18" charset="0"/>
              </a:rPr>
              <a:t>ejército durante toda nuestra</a:t>
            </a:r>
          </a:p>
          <a:p>
            <a:r>
              <a:rPr lang="es-AR" sz="2400" b="1" i="1" dirty="0" smtClean="0">
                <a:latin typeface="Book Antiqua" pitchFamily="18" charset="0"/>
              </a:rPr>
              <a:t> guerra de independencia entre</a:t>
            </a:r>
          </a:p>
          <a:p>
            <a:r>
              <a:rPr lang="es-AR" sz="2400" b="1" i="1" dirty="0" smtClean="0">
                <a:latin typeface="Book Antiqua" pitchFamily="18" charset="0"/>
              </a:rPr>
              <a:t> victorias y derrotas, nunca el</a:t>
            </a:r>
          </a:p>
          <a:p>
            <a:r>
              <a:rPr lang="es-AR" sz="2400" b="1" i="1" dirty="0" smtClean="0">
                <a:latin typeface="Book Antiqua" pitchFamily="18" charset="0"/>
              </a:rPr>
              <a:t> ejército del norte pudo derrotar</a:t>
            </a:r>
          </a:p>
          <a:p>
            <a:r>
              <a:rPr lang="es-AR" sz="2400" b="1" i="1" dirty="0" smtClean="0">
                <a:latin typeface="Book Antiqua" pitchFamily="18" charset="0"/>
              </a:rPr>
              <a:t> definitivamente a los españoles</a:t>
            </a:r>
          </a:p>
          <a:p>
            <a:r>
              <a:rPr lang="es-AR" sz="2400" b="1" i="1" dirty="0" smtClean="0">
                <a:latin typeface="Book Antiqua" pitchFamily="18" charset="0"/>
              </a:rPr>
              <a:t>aunque tampoco ellos pudieron</a:t>
            </a:r>
          </a:p>
          <a:p>
            <a:r>
              <a:rPr lang="es-AR" sz="2400" b="1" i="1" dirty="0" smtClean="0">
                <a:latin typeface="Book Antiqua" pitchFamily="18" charset="0"/>
              </a:rPr>
              <a:t> invadir nuestro territorio por</a:t>
            </a:r>
          </a:p>
          <a:p>
            <a:r>
              <a:rPr lang="es-AR" sz="2400" b="1" i="1" dirty="0" smtClean="0">
                <a:latin typeface="Book Antiqua" pitchFamily="18" charset="0"/>
              </a:rPr>
              <a:t> ese lugar</a:t>
            </a:r>
            <a:endParaRPr lang="es-AR" sz="24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4348" y="500042"/>
            <a:ext cx="7778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000" b="1" i="1" dirty="0" smtClean="0">
                <a:latin typeface="Book Antiqua" pitchFamily="18" charset="0"/>
              </a:rPr>
              <a:t>En 1812 se envía a Manuel Belgrano a Rosario a defender esa parte</a:t>
            </a:r>
          </a:p>
          <a:p>
            <a:pPr algn="ctr"/>
            <a:r>
              <a:rPr lang="es-AR" sz="2000" b="1" i="1" dirty="0" smtClean="0">
                <a:latin typeface="Book Antiqua" pitchFamily="18" charset="0"/>
              </a:rPr>
              <a:t>de nuestro país, temiendo que desde Montevideo, los españoles</a:t>
            </a:r>
          </a:p>
          <a:p>
            <a:pPr algn="ctr"/>
            <a:r>
              <a:rPr lang="es-AR" sz="2000" b="1" i="1" dirty="0" smtClean="0">
                <a:latin typeface="Book Antiqua" pitchFamily="18" charset="0"/>
              </a:rPr>
              <a:t>intenten ingresar a nuestro territorio por allí.</a:t>
            </a:r>
          </a:p>
          <a:p>
            <a:pPr algn="ctr"/>
            <a:r>
              <a:rPr lang="es-AR" sz="2000" b="1" i="1" dirty="0" smtClean="0">
                <a:latin typeface="Book Antiqua" pitchFamily="18" charset="0"/>
              </a:rPr>
              <a:t>Belgrano allí creó nuestra escarapela y nuestra bandera</a:t>
            </a:r>
            <a:endParaRPr lang="es-AR" sz="2000" b="1" i="1" dirty="0">
              <a:latin typeface="Book Antiqua" pitchFamily="18" charset="0"/>
            </a:endParaRPr>
          </a:p>
        </p:txBody>
      </p:sp>
      <p:pic>
        <p:nvPicPr>
          <p:cNvPr id="6" name="5 Imagen" descr="belgrano y solda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681287"/>
            <a:ext cx="6765820" cy="3319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99" y="116632"/>
            <a:ext cx="68370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/>
              <a:t>También en 1812 vuelve San Martín de España, donde había estado</a:t>
            </a:r>
          </a:p>
          <a:p>
            <a:pPr algn="ctr"/>
            <a:r>
              <a:rPr lang="es-AR" b="1" i="1" dirty="0" smtClean="0"/>
              <a:t>luchando contra Napoleón.</a:t>
            </a:r>
          </a:p>
          <a:p>
            <a:pPr algn="ctr"/>
            <a:r>
              <a:rPr lang="es-AR" b="1" i="1" dirty="0" smtClean="0"/>
              <a:t>Se une a nuestra lucha por la libertad, le piden que organice un</a:t>
            </a:r>
          </a:p>
          <a:p>
            <a:pPr algn="ctr"/>
            <a:r>
              <a:rPr lang="es-AR" b="1" i="1" dirty="0" smtClean="0"/>
              <a:t>Regimiento, lo hace y crea el Regimiento de Granaderos a caballo,</a:t>
            </a:r>
          </a:p>
          <a:p>
            <a:pPr algn="ctr"/>
            <a:r>
              <a:rPr lang="es-AR" b="1" i="1" dirty="0" smtClean="0"/>
              <a:t>enviado Belgrano al Ejército del Norte, San Martín con sus granaderos</a:t>
            </a:r>
          </a:p>
          <a:p>
            <a:pPr algn="ctr"/>
            <a:r>
              <a:rPr lang="es-AR" b="1" i="1" dirty="0" smtClean="0"/>
              <a:t>espera a los españoles en la localidad de San Lorenzo, algo al norte</a:t>
            </a:r>
          </a:p>
          <a:p>
            <a:pPr algn="ctr"/>
            <a:r>
              <a:rPr lang="es-AR" b="1" i="1" dirty="0" smtClean="0"/>
              <a:t>de Rosario, llegan los españoles y gana el combate haciéndolos retirar</a:t>
            </a:r>
            <a:endParaRPr lang="es-AR" b="1" i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1406" y="2420888"/>
            <a:ext cx="5797451" cy="435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548679"/>
            <a:ext cx="6417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>
                <a:latin typeface="Book Antiqua" panose="02040602050305030304" pitchFamily="18" charset="0"/>
              </a:rPr>
              <a:t>En 1813, mientras se sigue peleando en el norte, se convoca a </a:t>
            </a:r>
          </a:p>
          <a:p>
            <a:pPr algn="ctr"/>
            <a:r>
              <a:rPr lang="es-AR" b="1" i="1" dirty="0" smtClean="0">
                <a:latin typeface="Book Antiqua" panose="02040602050305030304" pitchFamily="18" charset="0"/>
              </a:rPr>
              <a:t>La Asamblea Constituyente del año XIII </a:t>
            </a:r>
            <a:endParaRPr lang="es-AR" b="1" i="1" dirty="0">
              <a:latin typeface="Book Antiqua" panose="02040602050305030304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83" y="1412776"/>
            <a:ext cx="8326456" cy="263192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4509120"/>
            <a:ext cx="8618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 smtClean="0"/>
              <a:t>La idea era proclamar nuestra independencia y redactar una constitución, no se lograron</a:t>
            </a:r>
          </a:p>
          <a:p>
            <a:r>
              <a:rPr lang="es-AR" b="1" i="1" dirty="0" smtClean="0"/>
              <a:t>esos objetivos, los representantes de las provincias no se pusieron de acuerdo, pero sí se</a:t>
            </a:r>
          </a:p>
          <a:p>
            <a:r>
              <a:rPr lang="es-AR" b="1" i="1" dirty="0" smtClean="0"/>
              <a:t>establecieron reformas muy importantes para nuestro proyecto de país:</a:t>
            </a:r>
            <a:endParaRPr lang="es-A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836712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bg1"/>
                </a:solidFill>
              </a:rPr>
              <a:t>Estableció la celebración del 25 de mayo como fiesta cívica.</a:t>
            </a:r>
          </a:p>
          <a:p>
            <a:endParaRPr lang="es-A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bg1"/>
                </a:solidFill>
              </a:rPr>
              <a:t>Eliminó la imagen de Fernando VII de las monedas y documentos oficiales.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bg1"/>
                </a:solidFill>
              </a:rPr>
              <a:t>Declaró el principio de la soberanía del pueblo.</a:t>
            </a:r>
          </a:p>
          <a:p>
            <a:endParaRPr lang="es-A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bg1"/>
                </a:solidFill>
              </a:rPr>
              <a:t>Encargó la composición de un himno nacional.</a:t>
            </a:r>
          </a:p>
          <a:p>
            <a:endParaRPr lang="es-A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bg1"/>
                </a:solidFill>
              </a:rPr>
              <a:t>Dictó la libertad de vientres de las esclavas.</a:t>
            </a:r>
          </a:p>
          <a:p>
            <a:endParaRPr lang="es-A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bg1"/>
                </a:solidFill>
              </a:rPr>
              <a:t>Suprimió los títulos de nobleza.</a:t>
            </a:r>
          </a:p>
          <a:p>
            <a:endParaRPr lang="es-A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bg1"/>
                </a:solidFill>
              </a:rPr>
              <a:t>Derogó el servicio personal de los indios.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bg1"/>
                </a:solidFill>
              </a:rPr>
              <a:t>Abolió la inquisición.</a:t>
            </a:r>
          </a:p>
          <a:p>
            <a:endParaRPr lang="es-AR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bg1"/>
                </a:solidFill>
              </a:rPr>
              <a:t>Suprimió la práctica de la tortura.</a:t>
            </a:r>
          </a:p>
          <a:p>
            <a:r>
              <a:rPr lang="es-AR" dirty="0" smtClean="0">
                <a:solidFill>
                  <a:schemeClr val="bg1"/>
                </a:solidFill>
              </a:rPr>
              <a:t> 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 smtClean="0">
                <a:solidFill>
                  <a:schemeClr val="bg1"/>
                </a:solidFill>
              </a:rPr>
              <a:t>Proclamó la libertad de prensa.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43808" y="332656"/>
            <a:ext cx="329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u="sng" dirty="0" smtClean="0">
                <a:solidFill>
                  <a:schemeClr val="bg1"/>
                </a:solidFill>
              </a:rPr>
              <a:t>ASAMBLEA DEL AÑO XIII</a:t>
            </a:r>
            <a:endParaRPr lang="es-AR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1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88640"/>
            <a:ext cx="773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 smtClean="0">
                <a:solidFill>
                  <a:schemeClr val="bg1"/>
                </a:solidFill>
              </a:rPr>
              <a:t>Llegamos a 1814 y aparece en escena alguien muy conocido por todos nosotros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566423"/>
            <a:ext cx="4233411" cy="544522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26658" y="6098879"/>
            <a:ext cx="5883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Nacido en Irlanda, llegó a principios de 1810 a Buenos Aires 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y enseguida simpatizó con nuestra revolución</a:t>
            </a:r>
            <a:endParaRPr lang="es-AR" b="1" i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87824" y="4797152"/>
            <a:ext cx="27029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i="1" dirty="0" smtClean="0"/>
              <a:t>El Almirante</a:t>
            </a:r>
          </a:p>
          <a:p>
            <a:pPr algn="ctr"/>
            <a:r>
              <a:rPr lang="es-AR" sz="2800" b="1" i="1" dirty="0" smtClean="0"/>
              <a:t>Guillermo Brown</a:t>
            </a:r>
            <a:endParaRPr lang="es-AR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4994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72816"/>
            <a:ext cx="3791859" cy="48691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87824" y="5418802"/>
            <a:ext cx="902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Montevideo</a:t>
            </a:r>
            <a:endParaRPr lang="es-AR" sz="1100" b="1" dirty="0"/>
          </a:p>
        </p:txBody>
      </p:sp>
      <p:cxnSp>
        <p:nvCxnSpPr>
          <p:cNvPr id="5" name="4 Conector recto de flecha"/>
          <p:cNvCxnSpPr/>
          <p:nvPr/>
        </p:nvCxnSpPr>
        <p:spPr>
          <a:xfrm flipH="1" flipV="1">
            <a:off x="2843808" y="5157192"/>
            <a:ext cx="144016" cy="2616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2051720" y="4207396"/>
            <a:ext cx="864096" cy="517748"/>
          </a:xfrm>
          <a:prstGeom prst="rect">
            <a:avLst/>
          </a:prstGeom>
          <a:solidFill>
            <a:srgbClr val="F01C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548680"/>
            <a:ext cx="8329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En 1814 se forma nuestra Fuerza Naval y se lo nombra Jefe al Almirante Brown, 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 se le pide que invada la Isla Martín García (una isla que queda en el Rio de la Plata) 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aún en poder de los españoles. Brown lo logra.</a:t>
            </a:r>
            <a:endParaRPr lang="es-AR" b="1" i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44008" y="2276872"/>
            <a:ext cx="4240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Pero Brown, no contento con eso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Le insiste al gobierno que había que tomar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Montevideo.</a:t>
            </a:r>
            <a:endParaRPr lang="es-AR" b="1" i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44008" y="3861048"/>
            <a:ext cx="43395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La ciudad de Montevideo estaba rodeada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por nuestro ejército, pero no podían entrar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en ella por el gran poderío naval que tenían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los españoles, que iban y venían de España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trayendo soldados, armas y alimentos</a:t>
            </a:r>
            <a:r>
              <a:rPr lang="es-AR" dirty="0" smtClean="0">
                <a:solidFill>
                  <a:schemeClr val="bg1"/>
                </a:solidFill>
              </a:rPr>
              <a:t>.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8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3964" y="332656"/>
            <a:ext cx="86831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En Mayo de 1814, con muchos menos barcos, y más pequeños que los de los españoles,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nuestra flota, al mando de Guillermo Brown sale de Buenos Aires hacia Montevideo a</a:t>
            </a:r>
          </a:p>
          <a:p>
            <a:pPr algn="ctr"/>
            <a:r>
              <a:rPr lang="es-AR" b="1" i="1" dirty="0">
                <a:solidFill>
                  <a:schemeClr val="bg1"/>
                </a:solidFill>
              </a:rPr>
              <a:t>e</a:t>
            </a:r>
            <a:r>
              <a:rPr lang="es-AR" b="1" i="1" dirty="0" smtClean="0">
                <a:solidFill>
                  <a:schemeClr val="bg1"/>
                </a:solidFill>
              </a:rPr>
              <a:t>nfrentarlos, logra que los grandes barcos españoles salgan del puerto y frente a la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costa uruguaya los vence, haciendo que los españoles se vuelvan a España con sus barcos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maltrechos, gracias a eso, nuestro ejército se apodera de Montevideo y ya no quedan 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españoles por estos lados, Brown los echó del Rio de la Plata y Buenos Aires, nuestra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</a:rPr>
              <a:t>capital, quedó muy lejos de los ejércitos realistas. </a:t>
            </a:r>
            <a:endParaRPr lang="es-AR" b="1" i="1" dirty="0">
              <a:solidFill>
                <a:schemeClr val="bg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363981"/>
            <a:ext cx="5485658" cy="449401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475656" y="6453336"/>
            <a:ext cx="5485658" cy="4046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6811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76672"/>
            <a:ext cx="876201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i="1" dirty="0" smtClean="0"/>
              <a:t>Según </a:t>
            </a:r>
            <a:r>
              <a:rPr lang="es-AR" sz="2000" b="1" i="1" dirty="0"/>
              <a:t>San Martín la victoria de Brown </a:t>
            </a:r>
            <a:r>
              <a:rPr lang="es-AR" sz="2000" b="1" i="1" dirty="0" smtClean="0"/>
              <a:t>frente a los españoles en el Rio de la Plata</a:t>
            </a:r>
          </a:p>
          <a:p>
            <a:endParaRPr lang="es-AR" b="1" i="1" dirty="0" smtClean="0"/>
          </a:p>
          <a:p>
            <a:pPr algn="ctr"/>
            <a:r>
              <a:rPr lang="es-AR" dirty="0" smtClean="0"/>
              <a:t> </a:t>
            </a:r>
            <a:r>
              <a:rPr lang="es-AR" sz="2400" b="1" i="1" dirty="0" smtClean="0"/>
              <a:t>“era lo </a:t>
            </a:r>
            <a:r>
              <a:rPr lang="es-AR" sz="2400" b="1" i="1" dirty="0"/>
              <a:t>más importante hecho por la revolución americana </a:t>
            </a:r>
            <a:endParaRPr lang="es-AR" sz="2400" b="1" i="1" dirty="0" smtClean="0"/>
          </a:p>
          <a:p>
            <a:pPr algn="ctr"/>
            <a:r>
              <a:rPr lang="es-AR" sz="2400" b="1" i="1" dirty="0" smtClean="0"/>
              <a:t>hasta </a:t>
            </a:r>
            <a:r>
              <a:rPr lang="es-AR" sz="2400" b="1" i="1" dirty="0"/>
              <a:t>el momento</a:t>
            </a:r>
            <a:r>
              <a:rPr lang="es-AR" sz="2400" b="1" i="1" dirty="0" smtClean="0"/>
              <a:t>"</a:t>
            </a:r>
            <a:endParaRPr lang="es-AR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250" y="2276872"/>
            <a:ext cx="5905500" cy="33909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70248" y="5946601"/>
            <a:ext cx="756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/>
              <a:t>Mientras, nuestro libertador planeaba el cruce de Los Andes y la expulsión de</a:t>
            </a:r>
          </a:p>
          <a:p>
            <a:pPr algn="ctr"/>
            <a:r>
              <a:rPr lang="es-AR" b="1" i="1" dirty="0" smtClean="0"/>
              <a:t>los españoles de Chile y Perú.</a:t>
            </a:r>
            <a:endParaRPr lang="es-A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4365104"/>
            <a:ext cx="9144000" cy="24928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24928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53609" y="260648"/>
            <a:ext cx="90506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/>
              <a:t>En 1815 se llama a un nuevo congreso, a realizarse en Tucumán que comenzaría </a:t>
            </a:r>
          </a:p>
          <a:p>
            <a:pPr algn="ctr"/>
            <a:r>
              <a:rPr lang="es-AR" b="1" i="1" dirty="0" smtClean="0"/>
              <a:t>a sesionar en Marzo de 1816, cada provincia enviaba a sus representantes, San Martín, </a:t>
            </a:r>
          </a:p>
          <a:p>
            <a:pPr algn="ctr"/>
            <a:r>
              <a:rPr lang="es-AR" b="1" i="1" dirty="0" smtClean="0"/>
              <a:t>Gobernador de Cuyo, actual Mendoza, le da claras instrucciones a su representante</a:t>
            </a:r>
          </a:p>
          <a:p>
            <a:pPr algn="ctr"/>
            <a:r>
              <a:rPr lang="es-AR" b="1" i="1" dirty="0" smtClean="0"/>
              <a:t>“HAY QUE DECLARAR LA INDEPENDENCIA”</a:t>
            </a:r>
          </a:p>
          <a:p>
            <a:pPr algn="ctr"/>
            <a:r>
              <a:rPr lang="es-AR" b="1" i="1" dirty="0" smtClean="0"/>
              <a:t>Las discusiones comenzaron en Marzo de 1816 hasta que el 9 de Julio, </a:t>
            </a:r>
          </a:p>
          <a:p>
            <a:pPr algn="ctr"/>
            <a:r>
              <a:rPr lang="es-AR" b="1" i="1" dirty="0" smtClean="0"/>
              <a:t>todos se ponen De acuerdo y declaran:</a:t>
            </a:r>
          </a:p>
          <a:p>
            <a:pPr algn="ctr"/>
            <a:endParaRPr lang="es-AR" b="1" i="1" dirty="0" smtClean="0"/>
          </a:p>
          <a:p>
            <a:pPr algn="ctr"/>
            <a:r>
              <a:rPr lang="es-AR" b="1" i="1" dirty="0" smtClean="0"/>
              <a:t> </a:t>
            </a:r>
            <a:endParaRPr lang="es-AR" b="1" i="1" dirty="0"/>
          </a:p>
          <a:p>
            <a:pPr algn="ctr"/>
            <a:endParaRPr lang="es-AR" sz="2400" b="1" i="1" dirty="0" smtClean="0"/>
          </a:p>
          <a:p>
            <a:pPr algn="ctr"/>
            <a:endParaRPr lang="es-AR" sz="2400" b="1" i="1" dirty="0"/>
          </a:p>
          <a:p>
            <a:pPr algn="ctr"/>
            <a:r>
              <a:rPr lang="es-AR" sz="2400" b="1" i="1" dirty="0" smtClean="0"/>
              <a:t>LA INDEPENDENCIA DE LAS PROVINCIAS UNIDAS DEL RIO DE LA PLATA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609" y="4653136"/>
            <a:ext cx="8584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/>
              <a:t>Luego de ese hecho, San Martín cruza Los Andes, vence a los españoles en Chile y Perú, </a:t>
            </a:r>
          </a:p>
          <a:p>
            <a:pPr algn="ctr"/>
            <a:r>
              <a:rPr lang="es-AR" b="1" i="1" dirty="0" smtClean="0"/>
              <a:t>Simón Bolívar, otro gran libertador de América los vence en el norte de Sudamérica y así</a:t>
            </a:r>
          </a:p>
          <a:p>
            <a:pPr algn="ctr"/>
            <a:r>
              <a:rPr lang="es-AR" b="1" i="1" dirty="0" smtClean="0"/>
              <a:t>Lograron estos grandes hombres echar a los españoles invasores del sur del continente</a:t>
            </a:r>
          </a:p>
          <a:p>
            <a:pPr algn="ctr"/>
            <a:r>
              <a:rPr lang="es-AR" b="1" i="1" dirty="0" smtClean="0"/>
              <a:t>y se comenzaron a formar los países libres que hoy conocemos</a:t>
            </a:r>
            <a:endParaRPr lang="es-AR" b="1" i="1" dirty="0"/>
          </a:p>
        </p:txBody>
      </p:sp>
    </p:spTree>
    <p:extLst>
      <p:ext uri="{BB962C8B-B14F-4D97-AF65-F5344CB8AC3E}">
        <p14:creationId xmlns:p14="http://schemas.microsoft.com/office/powerpoint/2010/main" xmlns="" val="39789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rgbClr val="00B0F0">
                <a:alpha val="54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928670"/>
            <a:ext cx="874598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b="1" i="1" dirty="0" smtClean="0"/>
              <a:t>La declaración de la independencia es un acto jurídico político </a:t>
            </a:r>
          </a:p>
          <a:p>
            <a:pPr algn="ctr"/>
            <a:r>
              <a:rPr lang="es-AR" sz="2400" b="1" i="1" dirty="0" smtClean="0"/>
              <a:t>solemne y unilateral mediante el cual una comunidad decide</a:t>
            </a:r>
          </a:p>
          <a:p>
            <a:pPr algn="ctr"/>
            <a:r>
              <a:rPr lang="es-AR" sz="2400" b="1" i="1" dirty="0" smtClean="0"/>
              <a:t> ejercer su propia soberanía modificando una relación anterior de </a:t>
            </a:r>
          </a:p>
          <a:p>
            <a:pPr algn="ctr"/>
            <a:r>
              <a:rPr lang="es-AR" sz="2400" b="1" i="1" dirty="0" smtClean="0"/>
              <a:t>dominación  que le impedía el autogobierno.  Esa declaración </a:t>
            </a:r>
          </a:p>
          <a:p>
            <a:pPr algn="ctr"/>
            <a:r>
              <a:rPr lang="es-AR" sz="2400" b="1" i="1" dirty="0" smtClean="0"/>
              <a:t>implica que con anterioridad existía un Estado colonialista (España)</a:t>
            </a:r>
          </a:p>
          <a:p>
            <a:pPr algn="ctr"/>
            <a:r>
              <a:rPr lang="es-AR" sz="2400" b="1" i="1" dirty="0" smtClean="0"/>
              <a:t> y una comunidad subordinada,</a:t>
            </a:r>
          </a:p>
          <a:p>
            <a:pPr algn="ctr"/>
            <a:r>
              <a:rPr lang="es-AR" sz="2400" b="1" i="1" dirty="0" smtClean="0"/>
              <a:t> (Nosotros “El virreinato del Rio de la Plata”)</a:t>
            </a:r>
          </a:p>
          <a:p>
            <a:pPr algn="ctr"/>
            <a:r>
              <a:rPr lang="es-AR" sz="2400" b="1" i="1" dirty="0" smtClean="0"/>
              <a:t> y esta última comunidad manifiesta su voluntad de  transformarse</a:t>
            </a:r>
          </a:p>
          <a:p>
            <a:pPr algn="ctr"/>
            <a:r>
              <a:rPr lang="es-AR" sz="2400" b="1" i="1" dirty="0" smtClean="0"/>
              <a:t> en nación  y que hace público esa determinación</a:t>
            </a:r>
          </a:p>
          <a:p>
            <a:pPr algn="ctr"/>
            <a:r>
              <a:rPr lang="es-AR" sz="2400" b="1" i="1" dirty="0" smtClean="0"/>
              <a:t> para ser reconocida como Estado independiente</a:t>
            </a:r>
          </a:p>
          <a:p>
            <a:pPr algn="ctr"/>
            <a:r>
              <a:rPr lang="es-AR" sz="2400" b="1" i="1" dirty="0" smtClean="0"/>
              <a:t> por el conjunto de la comunidad internacional.</a:t>
            </a:r>
            <a:endParaRPr lang="es-A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19872" y="2204864"/>
            <a:ext cx="2305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9600" b="1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FIN</a:t>
            </a:r>
            <a:endParaRPr lang="es-AR" sz="96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1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214290"/>
            <a:ext cx="73532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600" b="1" i="1" dirty="0" smtClean="0">
                <a:latin typeface="Book Antiqua" pitchFamily="18" charset="0"/>
              </a:rPr>
              <a:t>El 9 de Julio de 1816</a:t>
            </a:r>
          </a:p>
          <a:p>
            <a:pPr algn="ctr"/>
            <a:r>
              <a:rPr lang="es-AR" sz="3600" b="1" i="1" dirty="0" smtClean="0">
                <a:latin typeface="Book Antiqua" pitchFamily="18" charset="0"/>
              </a:rPr>
              <a:t>en el Congreso de Tucumán</a:t>
            </a:r>
          </a:p>
          <a:p>
            <a:pPr algn="ctr"/>
            <a:r>
              <a:rPr lang="es-AR" sz="3600" b="1" i="1" dirty="0" smtClean="0">
                <a:latin typeface="Book Antiqua" pitchFamily="18" charset="0"/>
              </a:rPr>
              <a:t>se proclamó nuestra independencia</a:t>
            </a:r>
            <a:endParaRPr lang="es-AR" sz="3600" b="1" i="1" dirty="0">
              <a:latin typeface="Book Antiqua" pitchFamily="18" charset="0"/>
            </a:endParaRPr>
          </a:p>
        </p:txBody>
      </p:sp>
      <p:pic>
        <p:nvPicPr>
          <p:cNvPr id="3" name="2 Imagen" descr="casa de tucu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071678"/>
            <a:ext cx="6235662" cy="350520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42910" y="5572140"/>
            <a:ext cx="7744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400" b="1" i="1" dirty="0" smtClean="0">
                <a:latin typeface="Book Antiqua" pitchFamily="18" charset="0"/>
              </a:rPr>
              <a:t>Está es la histórica casa, que todos conocemos, </a:t>
            </a:r>
          </a:p>
          <a:p>
            <a:pPr algn="ctr"/>
            <a:r>
              <a:rPr lang="es-AR" sz="2400" b="1" i="1" dirty="0" smtClean="0">
                <a:latin typeface="Book Antiqua" pitchFamily="18" charset="0"/>
              </a:rPr>
              <a:t>cedida por una vecina para que funcionara el Congreso</a:t>
            </a:r>
            <a:endParaRPr lang="es-AR" sz="24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ongreso-de-Tucumán 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0276"/>
            <a:ext cx="5500694" cy="3087723"/>
          </a:xfrm>
          <a:prstGeom prst="rect">
            <a:avLst/>
          </a:prstGeom>
        </p:spPr>
      </p:pic>
      <p:pic>
        <p:nvPicPr>
          <p:cNvPr id="5" name="4 Imagen" descr="Congreso-de-Tucuma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14290"/>
            <a:ext cx="5491926" cy="341185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7158" y="285728"/>
            <a:ext cx="290816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i="1" dirty="0" smtClean="0">
                <a:latin typeface="Book Antiqua" pitchFamily="18" charset="0"/>
              </a:rPr>
              <a:t>El congreso</a:t>
            </a:r>
          </a:p>
          <a:p>
            <a:pPr algn="ctr"/>
            <a:r>
              <a:rPr lang="es-AR" sz="2800" b="1" i="1" dirty="0" smtClean="0">
                <a:latin typeface="Book Antiqua" pitchFamily="18" charset="0"/>
              </a:rPr>
              <a:t>se inició en </a:t>
            </a:r>
          </a:p>
          <a:p>
            <a:pPr algn="ctr"/>
            <a:r>
              <a:rPr lang="es-AR" sz="2800" b="1" i="1" dirty="0" smtClean="0">
                <a:latin typeface="Book Antiqua" pitchFamily="18" charset="0"/>
              </a:rPr>
              <a:t>Marzo de 1816</a:t>
            </a:r>
          </a:p>
          <a:p>
            <a:pPr algn="ctr"/>
            <a:r>
              <a:rPr lang="es-AR" sz="2800" b="1" i="1" dirty="0" smtClean="0">
                <a:latin typeface="Book Antiqua" pitchFamily="18" charset="0"/>
              </a:rPr>
              <a:t>y el 9 Julio de ese</a:t>
            </a:r>
          </a:p>
          <a:p>
            <a:pPr algn="ctr"/>
            <a:r>
              <a:rPr lang="es-AR" sz="2800" b="1" i="1" dirty="0" smtClean="0">
                <a:latin typeface="Book Antiqua" pitchFamily="18" charset="0"/>
              </a:rPr>
              <a:t> año se declaró </a:t>
            </a:r>
          </a:p>
          <a:p>
            <a:pPr algn="ctr"/>
            <a:r>
              <a:rPr lang="es-AR" sz="2800" b="1" i="1" dirty="0" smtClean="0">
                <a:latin typeface="Book Antiqua" pitchFamily="18" charset="0"/>
              </a:rPr>
              <a:t>la independencia</a:t>
            </a:r>
          </a:p>
          <a:p>
            <a:pPr algn="ctr"/>
            <a:r>
              <a:rPr lang="es-AR" sz="2800" b="1" i="1" dirty="0">
                <a:latin typeface="Book Antiqua" pitchFamily="18" charset="0"/>
              </a:rPr>
              <a:t> </a:t>
            </a:r>
            <a:r>
              <a:rPr lang="es-AR" sz="2800" b="1" i="1" dirty="0" smtClean="0">
                <a:latin typeface="Book Antiqua" pitchFamily="18" charset="0"/>
              </a:rPr>
              <a:t>de nuestro país.</a:t>
            </a:r>
            <a:endParaRPr lang="es-AR" sz="2800" b="1" i="1" dirty="0">
              <a:latin typeface="Book Antiqu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23110" y="4071942"/>
            <a:ext cx="37401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i="1" dirty="0" smtClean="0">
                <a:latin typeface="Book Antiqua" pitchFamily="18" charset="0"/>
              </a:rPr>
              <a:t>Pasamos a ser</a:t>
            </a:r>
          </a:p>
          <a:p>
            <a:pPr algn="ctr"/>
            <a:r>
              <a:rPr lang="es-AR" sz="2800" b="1" i="1" dirty="0" smtClean="0">
                <a:latin typeface="Book Antiqua" pitchFamily="18" charset="0"/>
              </a:rPr>
              <a:t>las </a:t>
            </a:r>
            <a:r>
              <a:rPr lang="es-AR" sz="2800" b="1" i="1" dirty="0">
                <a:latin typeface="Book Antiqua" pitchFamily="18" charset="0"/>
              </a:rPr>
              <a:t>P</a:t>
            </a:r>
            <a:r>
              <a:rPr lang="es-AR" sz="2800" b="1" i="1" dirty="0" smtClean="0">
                <a:latin typeface="Book Antiqua" pitchFamily="18" charset="0"/>
              </a:rPr>
              <a:t>rovincias Unidas</a:t>
            </a:r>
          </a:p>
          <a:p>
            <a:pPr algn="ctr"/>
            <a:r>
              <a:rPr lang="es-AR" sz="2800" b="1" i="1" dirty="0" smtClean="0">
                <a:latin typeface="Book Antiqua" pitchFamily="18" charset="0"/>
              </a:rPr>
              <a:t>del Rio de la Plata</a:t>
            </a:r>
            <a:endParaRPr lang="es-AR" sz="28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4500570"/>
            <a:ext cx="9144000" cy="23574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271058" y="2643182"/>
            <a:ext cx="9009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i="1" dirty="0" smtClean="0">
                <a:latin typeface="Book Antiqua" pitchFamily="18" charset="0"/>
              </a:rPr>
              <a:t>¿Pero todo empezó en ese año? ¿Ese día?</a:t>
            </a:r>
          </a:p>
          <a:p>
            <a:r>
              <a:rPr lang="es-AR" sz="2400" b="1" i="1" dirty="0" smtClean="0">
                <a:latin typeface="Book Antiqua" pitchFamily="18" charset="0"/>
              </a:rPr>
              <a:t>¿Se juntaron varios señores y declararon nuestra independencia?</a:t>
            </a:r>
            <a:endParaRPr lang="es-AR" sz="2400" b="1" i="1" dirty="0">
              <a:latin typeface="Book Antiqua" pitchFamily="18" charset="0"/>
            </a:endParaRPr>
          </a:p>
          <a:p>
            <a:r>
              <a:rPr lang="es-AR" sz="2400" b="1" i="1" dirty="0" smtClean="0">
                <a:latin typeface="Book Antiqua" pitchFamily="18" charset="0"/>
              </a:rPr>
              <a:t>NO Fue un largo proceso que comenzó …..</a:t>
            </a:r>
            <a:endParaRPr lang="es-AR" sz="24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25-de-mayo-1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7419975" cy="439102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00034" y="5072074"/>
            <a:ext cx="7835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b="1" i="1" dirty="0" smtClean="0">
                <a:latin typeface="Book Antiqua" pitchFamily="18" charset="0"/>
              </a:rPr>
              <a:t>El día que empezamos a ser libres</a:t>
            </a:r>
            <a:endParaRPr lang="es-AR" sz="4000" b="1" i="1" dirty="0">
              <a:latin typeface="Book Antiqua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6215082"/>
            <a:ext cx="787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i="1" dirty="0" smtClean="0">
                <a:latin typeface="Book Antiqua" pitchFamily="18" charset="0"/>
              </a:rPr>
              <a:t>Ese día comenzó nuestro largo proceso de independencia</a:t>
            </a:r>
            <a:endParaRPr lang="es-AR" sz="2400" b="1" i="1" dirty="0">
              <a:latin typeface="Book Antiqua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3108" y="0"/>
            <a:ext cx="4477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 smtClean="0">
                <a:latin typeface="Book Antiqua" pitchFamily="18" charset="0"/>
              </a:rPr>
              <a:t>La revolución de Mayo</a:t>
            </a:r>
            <a:endParaRPr lang="es-AR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5-5 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080025" cy="3071834"/>
          </a:xfrm>
          <a:prstGeom prst="rect">
            <a:avLst/>
          </a:prstGeom>
        </p:spPr>
      </p:pic>
      <p:pic>
        <p:nvPicPr>
          <p:cNvPr id="3" name="2 Imagen" descr="casa de tucuman 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286124"/>
            <a:ext cx="4381499" cy="328612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857752" y="3357562"/>
            <a:ext cx="34275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 smtClean="0"/>
              <a:t>9 de Julio Día de la independencia</a:t>
            </a:r>
            <a:endParaRPr lang="es-AR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429124" y="1000108"/>
            <a:ext cx="45945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i="1" dirty="0" smtClean="0">
                <a:latin typeface="Book Antiqua" pitchFamily="18" charset="0"/>
              </a:rPr>
              <a:t>Entre el 25 de Mayo de 1810</a:t>
            </a:r>
          </a:p>
          <a:p>
            <a:pPr algn="ctr"/>
            <a:r>
              <a:rPr lang="es-AR" sz="2800" b="1" i="1" dirty="0" smtClean="0">
                <a:latin typeface="Book Antiqua" pitchFamily="18" charset="0"/>
              </a:rPr>
              <a:t>Y</a:t>
            </a:r>
          </a:p>
          <a:p>
            <a:pPr algn="ctr"/>
            <a:r>
              <a:rPr lang="es-AR" sz="2800" b="1" i="1" dirty="0" smtClean="0">
                <a:latin typeface="Book Antiqua" pitchFamily="18" charset="0"/>
              </a:rPr>
              <a:t>El 9 de Julio de 1816</a:t>
            </a:r>
            <a:endParaRPr lang="es-AR" sz="2800" b="1" i="1" dirty="0">
              <a:latin typeface="Book Antiqu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2910" y="3786190"/>
            <a:ext cx="27622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5400" b="1" i="1" dirty="0" smtClean="0">
                <a:latin typeface="Book Antiqua" pitchFamily="18" charset="0"/>
              </a:rPr>
              <a:t>Pasaron</a:t>
            </a:r>
          </a:p>
          <a:p>
            <a:r>
              <a:rPr lang="es-AR" sz="5400" b="1" i="1" dirty="0" smtClean="0">
                <a:latin typeface="Book Antiqua" pitchFamily="18" charset="0"/>
              </a:rPr>
              <a:t>muchas </a:t>
            </a:r>
          </a:p>
          <a:p>
            <a:r>
              <a:rPr lang="es-AR" sz="5400" b="1" i="1" dirty="0" smtClean="0">
                <a:latin typeface="Book Antiqua" pitchFamily="18" charset="0"/>
              </a:rPr>
              <a:t>cosas…</a:t>
            </a:r>
            <a:endParaRPr lang="es-AR" sz="5400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1247" y="0"/>
            <a:ext cx="84673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>
                <a:latin typeface="Book Antiqua" pitchFamily="18" charset="0"/>
              </a:rPr>
              <a:t>En principio, todavía en 1810, la Primera Junta, nuestro primer gobierno patrio</a:t>
            </a:r>
          </a:p>
          <a:p>
            <a:pPr algn="ctr"/>
            <a:r>
              <a:rPr lang="es-AR" b="1" i="1" dirty="0" smtClean="0">
                <a:latin typeface="Book Antiqua" pitchFamily="18" charset="0"/>
              </a:rPr>
              <a:t>Envió una carta a todas las provincias que hasta ese momento formaban el</a:t>
            </a:r>
          </a:p>
          <a:p>
            <a:pPr algn="ctr"/>
            <a:r>
              <a:rPr lang="es-AR" b="1" i="1" dirty="0" smtClean="0">
                <a:latin typeface="Book Antiqua" pitchFamily="18" charset="0"/>
              </a:rPr>
              <a:t>Virreinato, diciéndoles que a partir de ese momento el gobierno ya no iba a estar </a:t>
            </a:r>
          </a:p>
          <a:p>
            <a:pPr algn="ctr"/>
            <a:r>
              <a:rPr lang="es-AR" b="1" i="1" dirty="0" smtClean="0">
                <a:latin typeface="Book Antiqua" pitchFamily="18" charset="0"/>
              </a:rPr>
              <a:t>en manos de los españoles, sino de nuestro gobierno propio:</a:t>
            </a:r>
          </a:p>
          <a:p>
            <a:pPr algn="ctr"/>
            <a:r>
              <a:rPr lang="es-AR" b="1" i="1" dirty="0" smtClean="0">
                <a:latin typeface="Book Antiqua" pitchFamily="18" charset="0"/>
              </a:rPr>
              <a:t>Solo dos lugares no reconocieron el nuevo Gobierno</a:t>
            </a:r>
            <a:endParaRPr lang="es-AR" dirty="0"/>
          </a:p>
        </p:txBody>
      </p:sp>
      <p:pic>
        <p:nvPicPr>
          <p:cNvPr id="3" name="2 Imagen" descr="Cordoba Montevid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35" y="1375134"/>
            <a:ext cx="7310489" cy="5482866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3286116" y="3143248"/>
            <a:ext cx="71438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Elipse"/>
          <p:cNvSpPr/>
          <p:nvPr/>
        </p:nvSpPr>
        <p:spPr>
          <a:xfrm>
            <a:off x="5929322" y="4643446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214290"/>
            <a:ext cx="82411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000" b="1" i="1" dirty="0" smtClean="0"/>
              <a:t>El no reconocimiento a nuestro Gobierno por parte del Cabildo de Córdoba</a:t>
            </a:r>
          </a:p>
          <a:p>
            <a:pPr algn="ctr"/>
            <a:r>
              <a:rPr lang="es-AR" sz="2000" b="1" i="1" dirty="0" smtClean="0"/>
              <a:t>fue rápidamente sofocado, pero en Montevideo aún había un destacamento</a:t>
            </a:r>
          </a:p>
          <a:p>
            <a:pPr algn="ctr"/>
            <a:r>
              <a:rPr lang="es-AR" sz="2000" b="1" i="1" dirty="0" smtClean="0"/>
              <a:t>español, que si bien, no eran tantos como para invadir Buenos Aires, su</a:t>
            </a:r>
          </a:p>
          <a:p>
            <a:pPr algn="ctr"/>
            <a:r>
              <a:rPr lang="es-AR" sz="2000" b="1" i="1" dirty="0" smtClean="0"/>
              <a:t>poderío naval era importante.</a:t>
            </a:r>
            <a:endParaRPr lang="es-AR" sz="2000" b="1" i="1" dirty="0"/>
          </a:p>
        </p:txBody>
      </p:sp>
      <p:pic>
        <p:nvPicPr>
          <p:cNvPr id="3" name="2 Imagen" descr="montevideo 1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30350"/>
            <a:ext cx="7620000" cy="37973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85720" y="5500702"/>
            <a:ext cx="85102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000" b="1" i="1" dirty="0" smtClean="0"/>
              <a:t>Montevideo era una pequeña ciudad fortificada, gobernada por los españoles</a:t>
            </a:r>
          </a:p>
          <a:p>
            <a:pPr algn="ctr"/>
            <a:r>
              <a:rPr lang="es-AR" sz="2000" b="1" i="1" dirty="0" smtClean="0"/>
              <a:t>sin muchísimos soldados, pero con muchos grandes barcos (que en este cuadro</a:t>
            </a:r>
          </a:p>
          <a:p>
            <a:pPr algn="ctr"/>
            <a:r>
              <a:rPr lang="es-AR" sz="2000" b="1" i="1" dirty="0" smtClean="0"/>
              <a:t>no se ven) que hacían que no podamos echar a los españoles de ahí, hasta que</a:t>
            </a:r>
          </a:p>
          <a:p>
            <a:pPr algn="ctr"/>
            <a:r>
              <a:rPr lang="es-AR" sz="2000" b="1" i="1" dirty="0" smtClean="0"/>
              <a:t>apareció un Sr. muy conocido por Uds. y lo logró años después</a:t>
            </a:r>
            <a:endParaRPr lang="es-A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1162</Words>
  <Application>Microsoft Office PowerPoint</Application>
  <PresentationFormat>Presentación en pantalla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jvillegas</dc:creator>
  <cp:lastModifiedBy>Carolina Roqueiro</cp:lastModifiedBy>
  <cp:revision>48</cp:revision>
  <dcterms:created xsi:type="dcterms:W3CDTF">2019-07-01T11:07:50Z</dcterms:created>
  <dcterms:modified xsi:type="dcterms:W3CDTF">2019-07-15T15:45:54Z</dcterms:modified>
</cp:coreProperties>
</file>